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5" r:id="rId22"/>
    <p:sldId id="279" r:id="rId23"/>
    <p:sldId id="284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C5960-0F1F-48EF-94F1-588AD4610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47B39-72CE-4393-8884-02397DE5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5E6F-A51A-426C-B6C3-9C8DDB99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CEDA-F975-4FE7-A386-9ADE06D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6500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8794-AD67-4494-AB6F-624C6EE5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1E8E2-FF1A-4E8B-8648-1D5CA827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758C-DBAB-4139-AC6F-03ACDD54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6EB9B-3480-4E8A-9879-02028AB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2871-7DFE-4466-8136-A5F7CF6D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366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04971-5226-447E-9D2B-9061C00C8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86715-622B-4BF6-8FB6-B2ACA66CA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80FA-C656-4FC8-98CA-820E2C9D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E7F80-A37E-4BF4-8F98-AF65BC85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6314-81C0-45CA-830B-88CD258A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9865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F652-91A9-453E-BECE-0F70D8D8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0EA3-C4BB-4567-821C-21DF53C9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38B9-0DC3-462C-AC41-68CC74BE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7557-AA8A-4852-B7B8-F27A1B1C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5D67B-81C9-41BD-A750-705B1656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49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E110-ABB7-4620-A132-7CDA219D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0F21F-4145-4B59-826E-9FF0ED3F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7B6C-C621-4A16-BF5A-3D869510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E2659-9F82-4288-ACA6-5D4A9F91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8FB6-B4A6-4B54-BA06-D027F82B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9224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A62C-52C2-478D-8713-D534E226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29B8-C8A4-45DD-9A36-9E6EF620E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39F36-55BC-48C2-B0F7-58E82D365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F8664-D174-47C4-9722-39039DCB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2F86F-5B2D-4BE6-A9F5-220E04C2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DF505-8015-457F-8991-96A6EED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661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F5A8-623A-4C6D-98D5-DB06BE96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85B0-CB25-426A-B1DD-A463B0AC5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70743-3473-49D3-AA14-C54147B11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BC8EC-7C96-4059-943A-8742671B2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77A90-3A86-4E3D-9E06-2D5033ED4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249E7-1FA1-4F5F-A1AE-99F8D835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B8095-9ACB-44BD-BBE5-F123D1F3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44F51-13ED-4221-B222-BA746EE4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161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145E-C551-47E3-B8C9-7A7D22A1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C6439-1D60-4EAA-9FCB-2DBE8E4D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AFFC9-E680-4D72-B283-499637FB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ACEB0-487E-4D91-A402-681D52B8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7712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E11373-66F0-4AE5-8037-66BAA773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DEB1D-497E-43DD-8CDF-EFA3F951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329F6-3558-4E81-8B45-B64B6613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531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4295-DE69-4B1D-A01B-2FAA65BA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A8B6-4B23-490C-B303-2584AD2B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8116B-CC1B-480B-9871-9259BAB1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D0CD1-5ED9-4CBA-97CD-E38304F8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CA5D9-BC99-4740-B044-75AD5BDE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32FB5-6E82-4C71-AD08-B35E0120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246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EC82-5C28-43EA-90CA-EC4CB088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F86E5-921E-4D6E-B203-25F702097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87BFE-684F-4004-AB05-C4E34E729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6FC54-A464-4C10-8232-624316DA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D2DEA-91FA-40A1-A7B6-2C01AB33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2A495-48DC-4DAC-A17B-41B7699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1231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643C-BB49-470F-ACAA-39C5DDB6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0BE6-90B5-43F3-AB14-180748003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9BD8-7A5F-4B7B-A72E-2ECAF4FF0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2329-AB46-4980-8361-458538B31C9D}" type="datetimeFigureOut">
              <a:rPr lang="en-SE" smtClean="0"/>
              <a:t>2024-12-18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14385-D4B8-4280-B198-73E694DF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FCA4-02FD-4B1F-AE72-5A78306DB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B777-1B1B-4591-8171-A729F35056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174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6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7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0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 (1)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1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FC8019-C94C-4FB2-97D3-EE865CB108A9}"/>
              </a:ext>
            </a:extLst>
          </p:cNvPr>
          <p:cNvSpPr txBox="1"/>
          <p:nvPr/>
        </p:nvSpPr>
        <p:spPr>
          <a:xfrm>
            <a:off x="5017513" y="2888125"/>
            <a:ext cx="250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tillium Web" panose="00000500000000000000" pitchFamily="2" charset="0"/>
              </a:rPr>
              <a:t>synonymous =</a:t>
            </a:r>
            <a:endParaRPr lang="en-SE" sz="2800" dirty="0">
              <a:solidFill>
                <a:schemeClr val="accent2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998C63-AACF-404A-8FC8-D48618DC41EF}"/>
              </a:ext>
            </a:extLst>
          </p:cNvPr>
          <p:cNvSpPr txBox="1"/>
          <p:nvPr/>
        </p:nvSpPr>
        <p:spPr>
          <a:xfrm>
            <a:off x="4396272" y="3593656"/>
            <a:ext cx="250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tillium Web" panose="00000500000000000000" pitchFamily="2" charset="0"/>
              </a:rPr>
              <a:t>synonymous =</a:t>
            </a:r>
            <a:endParaRPr lang="en-SE" sz="2800" dirty="0">
              <a:solidFill>
                <a:schemeClr val="accent2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713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7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C77DF-B9C9-4F04-9DFA-7F48F9D7CC48}"/>
              </a:ext>
            </a:extLst>
          </p:cNvPr>
          <p:cNvSpPr txBox="1"/>
          <p:nvPr/>
        </p:nvSpPr>
        <p:spPr>
          <a:xfrm>
            <a:off x="3592404" y="1413998"/>
            <a:ext cx="285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These all describe</a:t>
            </a:r>
          </a:p>
          <a:p>
            <a:pPr algn="l"/>
            <a:r>
              <a:rPr lang="en-US" sz="2800" dirty="0">
                <a:latin typeface="Titillium Web" panose="00000500000000000000" pitchFamily="2" charset="0"/>
              </a:rPr>
              <a:t>Reality as one.</a:t>
            </a:r>
            <a:endParaRPr lang="en-SE" sz="28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4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C77DF-B9C9-4F04-9DFA-7F48F9D7CC48}"/>
              </a:ext>
            </a:extLst>
          </p:cNvPr>
          <p:cNvSpPr txBox="1"/>
          <p:nvPr/>
        </p:nvSpPr>
        <p:spPr>
          <a:xfrm>
            <a:off x="3592404" y="1413998"/>
            <a:ext cx="285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These all describe</a:t>
            </a:r>
          </a:p>
          <a:p>
            <a:pPr algn="l"/>
            <a:r>
              <a:rPr lang="en-US" sz="2800" dirty="0">
                <a:latin typeface="Titillium Web" panose="00000500000000000000" pitchFamily="2" charset="0"/>
              </a:rPr>
              <a:t>Reality as one.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C5724B-5988-477E-947F-61930CF779B6}"/>
              </a:ext>
            </a:extLst>
          </p:cNvPr>
          <p:cNvSpPr txBox="1"/>
          <p:nvPr/>
        </p:nvSpPr>
        <p:spPr>
          <a:xfrm>
            <a:off x="-47584" y="837554"/>
            <a:ext cx="204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77958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0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5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5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77DC65-A7EA-4BE8-B268-57D24B27F1DF}"/>
              </a:ext>
            </a:extLst>
          </p:cNvPr>
          <p:cNvCxnSpPr/>
          <p:nvPr/>
        </p:nvCxnSpPr>
        <p:spPr>
          <a:xfrm flipH="1" flipV="1">
            <a:off x="1058333" y="3528957"/>
            <a:ext cx="6138334" cy="56726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0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B00EE-38CB-43FF-9A9B-EB6DC77CA381}"/>
              </a:ext>
            </a:extLst>
          </p:cNvPr>
          <p:cNvSpPr txBox="1"/>
          <p:nvPr/>
        </p:nvSpPr>
        <p:spPr>
          <a:xfrm>
            <a:off x="8628088" y="4550510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2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2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B00EE-38CB-43FF-9A9B-EB6DC77CA381}"/>
              </a:ext>
            </a:extLst>
          </p:cNvPr>
          <p:cNvSpPr txBox="1"/>
          <p:nvPr/>
        </p:nvSpPr>
        <p:spPr>
          <a:xfrm>
            <a:off x="8628088" y="4550510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2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E10BD-03B5-4B8D-8DF4-221AEAF1E377}"/>
              </a:ext>
            </a:extLst>
          </p:cNvPr>
          <p:cNvSpPr txBox="1"/>
          <p:nvPr/>
        </p:nvSpPr>
        <p:spPr>
          <a:xfrm>
            <a:off x="5578207" y="5547534"/>
            <a:ext cx="568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tillium Web" panose="00000500000000000000" pitchFamily="2" charset="0"/>
              </a:rPr>
              <a:t>It’s 1, </a:t>
            </a:r>
            <a:endParaRPr lang="en-SE" sz="3200" dirty="0">
              <a:latin typeface="Titillium Web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4BD544-7127-4943-BC09-254E98AE7A04}"/>
              </a:ext>
            </a:extLst>
          </p:cNvPr>
          <p:cNvSpPr txBox="1"/>
          <p:nvPr/>
        </p:nvSpPr>
        <p:spPr>
          <a:xfrm>
            <a:off x="0" y="6018733"/>
            <a:ext cx="557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Infinite sizerange of energymasspacetime</a:t>
            </a:r>
          </a:p>
          <a:p>
            <a:pPr algn="l"/>
            <a:r>
              <a:rPr lang="en-US" sz="2400" dirty="0">
                <a:latin typeface="Titillium Web" panose="00000500000000000000" pitchFamily="2" charset="0"/>
              </a:rPr>
              <a:t>and distinction-antidistinction-opposition</a:t>
            </a:r>
            <a:endParaRPr lang="en-SE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6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B00EE-38CB-43FF-9A9B-EB6DC77CA381}"/>
              </a:ext>
            </a:extLst>
          </p:cNvPr>
          <p:cNvSpPr txBox="1"/>
          <p:nvPr/>
        </p:nvSpPr>
        <p:spPr>
          <a:xfrm>
            <a:off x="8628088" y="4550510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2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E10BD-03B5-4B8D-8DF4-221AEAF1E377}"/>
              </a:ext>
            </a:extLst>
          </p:cNvPr>
          <p:cNvSpPr txBox="1"/>
          <p:nvPr/>
        </p:nvSpPr>
        <p:spPr>
          <a:xfrm>
            <a:off x="5578207" y="5547534"/>
            <a:ext cx="568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tillium Web" panose="00000500000000000000" pitchFamily="2" charset="0"/>
              </a:rPr>
              <a:t>It’s 1, infinite,  </a:t>
            </a:r>
            <a:endParaRPr lang="en-SE" sz="3200" dirty="0">
              <a:latin typeface="Titillium Web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4BD544-7127-4943-BC09-254E98AE7A04}"/>
              </a:ext>
            </a:extLst>
          </p:cNvPr>
          <p:cNvSpPr txBox="1"/>
          <p:nvPr/>
        </p:nvSpPr>
        <p:spPr>
          <a:xfrm>
            <a:off x="0" y="6018733"/>
            <a:ext cx="557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Infinite sizerange of energymasspacetime</a:t>
            </a:r>
          </a:p>
          <a:p>
            <a:pPr algn="l"/>
            <a:r>
              <a:rPr lang="en-US" sz="2400" dirty="0">
                <a:latin typeface="Titillium Web" panose="00000500000000000000" pitchFamily="2" charset="0"/>
              </a:rPr>
              <a:t>and distinction-antidistinction-opposition</a:t>
            </a:r>
            <a:endParaRPr lang="en-SE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0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B00EE-38CB-43FF-9A9B-EB6DC77CA381}"/>
              </a:ext>
            </a:extLst>
          </p:cNvPr>
          <p:cNvSpPr txBox="1"/>
          <p:nvPr/>
        </p:nvSpPr>
        <p:spPr>
          <a:xfrm>
            <a:off x="8628088" y="4550510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2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E10BD-03B5-4B8D-8DF4-221AEAF1E377}"/>
              </a:ext>
            </a:extLst>
          </p:cNvPr>
          <p:cNvSpPr txBox="1"/>
          <p:nvPr/>
        </p:nvSpPr>
        <p:spPr>
          <a:xfrm>
            <a:off x="5578207" y="5547534"/>
            <a:ext cx="568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tillium Web" panose="00000500000000000000" pitchFamily="2" charset="0"/>
              </a:rPr>
              <a:t>It’s 1, infinite, can’t see (all of) it, </a:t>
            </a:r>
            <a:endParaRPr lang="en-SE" sz="3200" dirty="0">
              <a:latin typeface="Titillium Web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4BD544-7127-4943-BC09-254E98AE7A04}"/>
              </a:ext>
            </a:extLst>
          </p:cNvPr>
          <p:cNvSpPr txBox="1"/>
          <p:nvPr/>
        </p:nvSpPr>
        <p:spPr>
          <a:xfrm>
            <a:off x="0" y="6018733"/>
            <a:ext cx="557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Infinite sizerange of energymasspacetime</a:t>
            </a:r>
          </a:p>
          <a:p>
            <a:pPr algn="l"/>
            <a:r>
              <a:rPr lang="en-US" sz="2400" dirty="0">
                <a:latin typeface="Titillium Web" panose="00000500000000000000" pitchFamily="2" charset="0"/>
              </a:rPr>
              <a:t>and distinction-antidistinction-opposition</a:t>
            </a:r>
            <a:endParaRPr lang="en-SE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7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B00EE-38CB-43FF-9A9B-EB6DC77CA381}"/>
              </a:ext>
            </a:extLst>
          </p:cNvPr>
          <p:cNvSpPr txBox="1"/>
          <p:nvPr/>
        </p:nvSpPr>
        <p:spPr>
          <a:xfrm>
            <a:off x="8628088" y="4550510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2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E10BD-03B5-4B8D-8DF4-221AEAF1E377}"/>
              </a:ext>
            </a:extLst>
          </p:cNvPr>
          <p:cNvSpPr txBox="1"/>
          <p:nvPr/>
        </p:nvSpPr>
        <p:spPr>
          <a:xfrm>
            <a:off x="5578207" y="5547534"/>
            <a:ext cx="5681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tillium Web" panose="00000500000000000000" pitchFamily="2" charset="0"/>
              </a:rPr>
              <a:t>It’s 1, infinite, can’t see (all of) it,</a:t>
            </a:r>
          </a:p>
          <a:p>
            <a:pPr algn="l"/>
            <a:r>
              <a:rPr lang="en-US" sz="3200" dirty="0">
                <a:latin typeface="Titillium Web" panose="00000500000000000000" pitchFamily="2" charset="0"/>
              </a:rPr>
              <a:t>causes the world.</a:t>
            </a:r>
            <a:endParaRPr lang="en-SE" sz="3200" dirty="0">
              <a:latin typeface="Titillium Web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4BD544-7127-4943-BC09-254E98AE7A04}"/>
              </a:ext>
            </a:extLst>
          </p:cNvPr>
          <p:cNvSpPr txBox="1"/>
          <p:nvPr/>
        </p:nvSpPr>
        <p:spPr>
          <a:xfrm>
            <a:off x="0" y="6018733"/>
            <a:ext cx="557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Infinite sizerange of energymasspacetime</a:t>
            </a:r>
          </a:p>
          <a:p>
            <a:pPr algn="l"/>
            <a:r>
              <a:rPr lang="en-US" sz="2400" dirty="0">
                <a:latin typeface="Titillium Web" panose="00000500000000000000" pitchFamily="2" charset="0"/>
              </a:rPr>
              <a:t>and distinction-antidistinction-opposition</a:t>
            </a:r>
            <a:endParaRPr lang="en-SE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10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6CA4-F233-48DD-A1CC-3FBC7845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0"/>
            <a:ext cx="10515600" cy="1325563"/>
          </a:xfrm>
        </p:spPr>
        <p:txBody>
          <a:bodyPr/>
          <a:lstStyle/>
          <a:p>
            <a:r>
              <a:rPr lang="en-US" dirty="0"/>
              <a:t>Tendencies developed by this theorem:</a:t>
            </a:r>
            <a:endParaRPr lang="en-S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C7FA51-E6C4-48E6-B6DC-99A1B28328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156156"/>
            <a:ext cx="10591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Interconnected Thinking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Viewing everything as part of a unified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Infinity Awareness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Appreciating the limitless nature of reality.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Complexity Tolerance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Embracing ambiguity and multi-layered systems.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Philosophical Depth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Exploring fundamental questions about existence.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Skepticism</a:t>
            </a: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Absolutes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Challenging rigid boundaries and categories.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Curiosity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Continuously seeking to learn and explore.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Big-Picture Focus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Prioritizing overarching systems over details.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Pattern Recognition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Spotting recurring themes and connections.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Thinking creatively and creating new frameworks.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Empathy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Understanding diverse perspectives and perceptions.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Resilience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Engaging with challenging ideas without frustration.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Humble Curiosity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Recognizing limits while remaining eager to learn.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 Focus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Valuing steps and relationships over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Balance Thinking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Shifting between abstract ideas and details.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Sharing and growing through collective efforts.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Visionary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Imagining possibilities aligned with infinite scales.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Persistence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Staying dedicated to long-term exploration.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Adaptability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Adjusting understanding to new insights.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Generosity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Sharing ideas to enrich others' understanding.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75F8E-903F-4A17-A301-1BB5DAD24734}"/>
              </a:ext>
            </a:extLst>
          </p:cNvPr>
          <p:cNvSpPr txBox="1"/>
          <p:nvPr/>
        </p:nvSpPr>
        <p:spPr>
          <a:xfrm>
            <a:off x="9431867" y="5224790"/>
            <a:ext cx="1998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And it’s the</a:t>
            </a:r>
          </a:p>
          <a:p>
            <a:pPr algn="l"/>
            <a:r>
              <a:rPr lang="en-US" sz="2800" dirty="0">
                <a:latin typeface="Titillium Web" panose="00000500000000000000" pitchFamily="2" charset="0"/>
              </a:rPr>
              <a:t>truth.</a:t>
            </a:r>
            <a:endParaRPr lang="en-SE" sz="28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99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74399-21E4-41A4-B753-194226F35D17}"/>
              </a:ext>
            </a:extLst>
          </p:cNvPr>
          <p:cNvSpPr txBox="1"/>
          <p:nvPr/>
        </p:nvSpPr>
        <p:spPr>
          <a:xfrm>
            <a:off x="2422834" y="2955098"/>
            <a:ext cx="132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E=mc</a:t>
            </a:r>
            <a:r>
              <a:rPr lang="en-SE" sz="2800" i="0" dirty="0">
                <a:solidFill>
                  <a:srgbClr val="1F1F1F"/>
                </a:solidFill>
                <a:effectLst/>
                <a:latin typeface="Google Sans"/>
              </a:rPr>
              <a:t>²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98E63-7563-4790-8AB2-79FC5A3A8326}"/>
              </a:ext>
            </a:extLst>
          </p:cNvPr>
          <p:cNvSpPr txBox="1"/>
          <p:nvPr/>
        </p:nvSpPr>
        <p:spPr>
          <a:xfrm>
            <a:off x="2070600" y="3289410"/>
            <a:ext cx="48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[</a:t>
            </a:r>
            <a:r>
              <a:rPr lang="en-US" sz="2800" spc="300" dirty="0" err="1">
                <a:latin typeface="Titillium Web" panose="00000500000000000000" pitchFamily="2" charset="0"/>
              </a:rPr>
              <a:t>energymass</a:t>
            </a:r>
            <a:r>
              <a:rPr lang="en-US" sz="2800" spc="300" dirty="0">
                <a:latin typeface="Titillium Web" panose="00000500000000000000" pitchFamily="2" charset="0"/>
              </a:rPr>
              <a:t>*spacetime]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F3D55-DF06-49A7-9889-ABA33735ABB0}"/>
              </a:ext>
            </a:extLst>
          </p:cNvPr>
          <p:cNvSpPr txBox="1"/>
          <p:nvPr/>
        </p:nvSpPr>
        <p:spPr>
          <a:xfrm>
            <a:off x="2210361" y="3917695"/>
            <a:ext cx="37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Anti-distinction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19471-76B9-4F1F-B711-E846F61E433F}"/>
              </a:ext>
            </a:extLst>
          </p:cNvPr>
          <p:cNvCxnSpPr/>
          <p:nvPr/>
        </p:nvCxnSpPr>
        <p:spPr>
          <a:xfrm flipH="1">
            <a:off x="4587288" y="2856626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69DE1-91BB-47FF-B446-307F4B1DCC01}"/>
              </a:ext>
            </a:extLst>
          </p:cNvPr>
          <p:cNvCxnSpPr/>
          <p:nvPr/>
        </p:nvCxnSpPr>
        <p:spPr>
          <a:xfrm flipH="1">
            <a:off x="4054832" y="3528957"/>
            <a:ext cx="635000" cy="567266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83389F-7282-4712-B6C4-4E21C7824F05}"/>
              </a:ext>
            </a:extLst>
          </p:cNvPr>
          <p:cNvSpPr txBox="1"/>
          <p:nvPr/>
        </p:nvSpPr>
        <p:spPr>
          <a:xfrm>
            <a:off x="73791" y="4657695"/>
            <a:ext cx="61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pc="300" dirty="0">
                <a:latin typeface="Titillium Web" panose="00000500000000000000" pitchFamily="2" charset="0"/>
              </a:rPr>
              <a:t>[</a:t>
            </a:r>
            <a:r>
              <a:rPr lang="en-US" sz="2000" b="1" spc="300" dirty="0">
                <a:latin typeface="Titillium Web" panose="00000500000000000000" pitchFamily="2" charset="0"/>
              </a:rPr>
              <a:t>Distinction-antidistinction-opposition</a:t>
            </a:r>
            <a:r>
              <a:rPr lang="en-US" sz="2000" spc="300" dirty="0">
                <a:latin typeface="Titillium Web" panose="00000500000000000000" pitchFamily="2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6AE93-67D0-4BCF-A1EB-6E5088E7C006}"/>
              </a:ext>
            </a:extLst>
          </p:cNvPr>
          <p:cNvSpPr txBox="1"/>
          <p:nvPr/>
        </p:nvSpPr>
        <p:spPr>
          <a:xfrm>
            <a:off x="0" y="5294856"/>
            <a:ext cx="20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Philosophy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BDD5F-EB59-4967-A85C-902AB297CEB0}"/>
              </a:ext>
            </a:extLst>
          </p:cNvPr>
          <p:cNvSpPr txBox="1"/>
          <p:nvPr/>
        </p:nvSpPr>
        <p:spPr>
          <a:xfrm>
            <a:off x="2047607" y="5336377"/>
            <a:ext cx="1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300" dirty="0">
                <a:solidFill>
                  <a:schemeClr val="accent5"/>
                </a:solidFill>
                <a:latin typeface="Titillium Web" panose="00000500000000000000" pitchFamily="2" charset="0"/>
              </a:rPr>
              <a:t>Physics</a:t>
            </a:r>
            <a:endParaRPr lang="en-SE" sz="2400" spc="300" dirty="0">
              <a:solidFill>
                <a:schemeClr val="accent5"/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96865-38F6-4E1C-948A-8DDEA2C1F655}"/>
              </a:ext>
            </a:extLst>
          </p:cNvPr>
          <p:cNvSpPr txBox="1"/>
          <p:nvPr/>
        </p:nvSpPr>
        <p:spPr>
          <a:xfrm>
            <a:off x="7038446" y="2248507"/>
            <a:ext cx="515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/>
              <a:t>∞</a:t>
            </a:r>
            <a:r>
              <a:rPr lang="en-US" sz="2800" dirty="0"/>
              <a:t> representation </a:t>
            </a:r>
            <a:r>
              <a:rPr lang="en-SE" sz="2800" dirty="0"/>
              <a:t>≠</a:t>
            </a:r>
            <a:r>
              <a:rPr lang="en-US" sz="2800" dirty="0"/>
              <a:t> antidistinction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253B-9EF1-4AE8-A206-0FDF84998C2A}"/>
              </a:ext>
            </a:extLst>
          </p:cNvPr>
          <p:cNvSpPr txBox="1"/>
          <p:nvPr/>
        </p:nvSpPr>
        <p:spPr>
          <a:xfrm>
            <a:off x="6701238" y="2671039"/>
            <a:ext cx="549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because representation = distinction</a:t>
            </a:r>
          </a:p>
          <a:p>
            <a:pPr algn="l"/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53349-187C-4E5A-ACDB-D217EDA20E25}"/>
              </a:ext>
            </a:extLst>
          </p:cNvPr>
          <p:cNvSpPr txBox="1"/>
          <p:nvPr/>
        </p:nvSpPr>
        <p:spPr>
          <a:xfrm>
            <a:off x="8620936" y="3101926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1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5EF7EE-C047-4117-892F-2949D221D85F}"/>
              </a:ext>
            </a:extLst>
          </p:cNvPr>
          <p:cNvSpPr txBox="1"/>
          <p:nvPr/>
        </p:nvSpPr>
        <p:spPr>
          <a:xfrm>
            <a:off x="7790374" y="3633501"/>
            <a:ext cx="549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tillium Web" panose="00000500000000000000" pitchFamily="2" charset="0"/>
              </a:rPr>
              <a:t>Sizerange drawable…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272869-1E8F-4EB5-BB26-682B65BB4FF5}"/>
              </a:ext>
            </a:extLst>
          </p:cNvPr>
          <p:cNvSpPr txBox="1"/>
          <p:nvPr/>
        </p:nvSpPr>
        <p:spPr>
          <a:xfrm>
            <a:off x="7790374" y="4105619"/>
            <a:ext cx="54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No (distinct) borders/boundaries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0E93F-707A-40A9-93FF-7AC20B93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3" y="3171053"/>
            <a:ext cx="530476" cy="1753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B00EE-38CB-43FF-9A9B-EB6DC77CA381}"/>
              </a:ext>
            </a:extLst>
          </p:cNvPr>
          <p:cNvSpPr txBox="1"/>
          <p:nvPr/>
        </p:nvSpPr>
        <p:spPr>
          <a:xfrm>
            <a:off x="8628088" y="4550510"/>
            <a:ext cx="314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tillium Web" panose="00000500000000000000" pitchFamily="2" charset="0"/>
              </a:rPr>
              <a:t>Proof 2 that it´s </a:t>
            </a:r>
            <a:r>
              <a:rPr lang="en-SE" sz="2400" dirty="0">
                <a:solidFill>
                  <a:srgbClr val="FF0000"/>
                </a:solidFill>
              </a:rPr>
              <a:t>∞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SE" sz="2400" dirty="0">
              <a:solidFill>
                <a:srgbClr val="FF0000"/>
              </a:solidFill>
              <a:latin typeface="Titillium Web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E10BD-03B5-4B8D-8DF4-221AEAF1E377}"/>
              </a:ext>
            </a:extLst>
          </p:cNvPr>
          <p:cNvSpPr txBox="1"/>
          <p:nvPr/>
        </p:nvSpPr>
        <p:spPr>
          <a:xfrm>
            <a:off x="5578207" y="5547534"/>
            <a:ext cx="5681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tillium Web" panose="00000500000000000000" pitchFamily="2" charset="0"/>
              </a:rPr>
              <a:t>It’s 1, infinite, can’t see (all of) it,</a:t>
            </a:r>
          </a:p>
          <a:p>
            <a:pPr algn="l"/>
            <a:r>
              <a:rPr lang="en-US" sz="3200" dirty="0">
                <a:latin typeface="Titillium Web" panose="00000500000000000000" pitchFamily="2" charset="0"/>
              </a:rPr>
              <a:t>causes the world.</a:t>
            </a:r>
            <a:endParaRPr lang="en-SE" sz="3200" dirty="0">
              <a:latin typeface="Titillium Web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4BD544-7127-4943-BC09-254E98AE7A04}"/>
              </a:ext>
            </a:extLst>
          </p:cNvPr>
          <p:cNvSpPr txBox="1"/>
          <p:nvPr/>
        </p:nvSpPr>
        <p:spPr>
          <a:xfrm>
            <a:off x="0" y="6018733"/>
            <a:ext cx="557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tillium Web" panose="00000500000000000000" pitchFamily="2" charset="0"/>
              </a:rPr>
              <a:t>Infinite sizerange of energymasspacetime</a:t>
            </a:r>
          </a:p>
          <a:p>
            <a:pPr algn="l"/>
            <a:r>
              <a:rPr lang="en-US" sz="2400" dirty="0">
                <a:latin typeface="Titillium Web" panose="00000500000000000000" pitchFamily="2" charset="0"/>
              </a:rPr>
              <a:t>and distinction-antidistinction-opposition</a:t>
            </a:r>
            <a:endParaRPr lang="en-SE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5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C17446-34FE-49F4-B6DA-D676B1FA2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4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2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1EBAA-9A85-4986-8D36-BF080EB376DD}"/>
              </a:ext>
            </a:extLst>
          </p:cNvPr>
          <p:cNvSpPr txBox="1"/>
          <p:nvPr/>
        </p:nvSpPr>
        <p:spPr>
          <a:xfrm>
            <a:off x="29075" y="4460460"/>
            <a:ext cx="254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many, plural, separate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5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7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4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D7B74-4E47-4C45-8EF8-45225D2CE09B}"/>
              </a:ext>
            </a:extLst>
          </p:cNvPr>
          <p:cNvSpPr txBox="1"/>
          <p:nvPr/>
        </p:nvSpPr>
        <p:spPr>
          <a:xfrm>
            <a:off x="1280748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72ED-57EE-4A8A-8FEE-637101563474}"/>
              </a:ext>
            </a:extLst>
          </p:cNvPr>
          <p:cNvSpPr txBox="1"/>
          <p:nvPr/>
        </p:nvSpPr>
        <p:spPr>
          <a:xfrm rot="16920690">
            <a:off x="830584" y="2347601"/>
            <a:ext cx="159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thinker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FDFE-98D3-4928-9274-8FE5B84C59AE}"/>
              </a:ext>
            </a:extLst>
          </p:cNvPr>
          <p:cNvSpPr txBox="1"/>
          <p:nvPr/>
        </p:nvSpPr>
        <p:spPr>
          <a:xfrm>
            <a:off x="546931" y="3325918"/>
            <a:ext cx="61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" panose="00000500000000000000" pitchFamily="2" charset="0"/>
              </a:rPr>
              <a:t>X</a:t>
            </a:r>
            <a:endParaRPr lang="en-SE" sz="2800" dirty="0">
              <a:latin typeface="Titillium Web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B03F1-2DCD-4907-8E4C-04FD07F6D7C8}"/>
              </a:ext>
            </a:extLst>
          </p:cNvPr>
          <p:cNvSpPr txBox="1"/>
          <p:nvPr/>
        </p:nvSpPr>
        <p:spPr>
          <a:xfrm rot="16920690">
            <a:off x="19977" y="2330070"/>
            <a:ext cx="170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thought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48008-79FD-428B-B963-6D9C34C3F3A8}"/>
              </a:ext>
            </a:extLst>
          </p:cNvPr>
          <p:cNvSpPr txBox="1"/>
          <p:nvPr/>
        </p:nvSpPr>
        <p:spPr>
          <a:xfrm rot="16920690">
            <a:off x="117280" y="1726595"/>
            <a:ext cx="254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latin typeface="Titillium Web" panose="00000500000000000000" pitchFamily="2" charset="0"/>
              </a:rPr>
              <a:t>distinction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76E7E-B7DA-44DB-8729-E8495DEE5C19}"/>
              </a:ext>
            </a:extLst>
          </p:cNvPr>
          <p:cNvSpPr txBox="1"/>
          <p:nvPr/>
        </p:nvSpPr>
        <p:spPr>
          <a:xfrm>
            <a:off x="588378" y="3871252"/>
            <a:ext cx="123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truth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69C3D-1644-48D4-8EFE-A8773F5DF67A}"/>
              </a:ext>
            </a:extLst>
          </p:cNvPr>
          <p:cNvCxnSpPr/>
          <p:nvPr/>
        </p:nvCxnSpPr>
        <p:spPr>
          <a:xfrm>
            <a:off x="1913101" y="1989666"/>
            <a:ext cx="0" cy="232013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5A8824-A8FD-4B84-A912-E825D16B077E}"/>
              </a:ext>
            </a:extLst>
          </p:cNvPr>
          <p:cNvSpPr txBox="1"/>
          <p:nvPr/>
        </p:nvSpPr>
        <p:spPr>
          <a:xfrm rot="19919641">
            <a:off x="1669124" y="1218112"/>
            <a:ext cx="229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opposite of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F8A52-4FF7-439E-B3EE-490109A846C4}"/>
              </a:ext>
            </a:extLst>
          </p:cNvPr>
          <p:cNvSpPr txBox="1"/>
          <p:nvPr/>
        </p:nvSpPr>
        <p:spPr>
          <a:xfrm>
            <a:off x="131399" y="534599"/>
            <a:ext cx="16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</a:rPr>
              <a:t>Realm1</a:t>
            </a:r>
            <a:endParaRPr lang="en-SE" sz="2800" spc="3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AB68-5BEA-400F-9416-E8902221814A}"/>
              </a:ext>
            </a:extLst>
          </p:cNvPr>
          <p:cNvSpPr txBox="1"/>
          <p:nvPr/>
        </p:nvSpPr>
        <p:spPr>
          <a:xfrm>
            <a:off x="2085626" y="2443416"/>
            <a:ext cx="457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spc="300" dirty="0">
                <a:latin typeface="Titillium Web" panose="00000500000000000000" pitchFamily="2" charset="0"/>
              </a:rPr>
              <a:t>R</a:t>
            </a:r>
            <a:r>
              <a:rPr lang="en-US" sz="2800" spc="300" dirty="0">
                <a:latin typeface="Titillium Web" panose="00000500000000000000" pitchFamily="2" charset="0"/>
              </a:rPr>
              <a:t>eality (noun, singular)</a:t>
            </a:r>
            <a:endParaRPr lang="en-SE" sz="2800" spc="3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4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latin typeface="Titillium Web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1155</Words>
  <Application>Microsoft Office PowerPoint</Application>
  <PresentationFormat>Widescreen</PresentationFormat>
  <Paragraphs>404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Google Sans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Tendencies developed by this theorem: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M</dc:creator>
  <cp:lastModifiedBy>Albert M</cp:lastModifiedBy>
  <cp:revision>31</cp:revision>
  <dcterms:created xsi:type="dcterms:W3CDTF">2024-12-18T11:43:19Z</dcterms:created>
  <dcterms:modified xsi:type="dcterms:W3CDTF">2024-12-18T21:23:13Z</dcterms:modified>
</cp:coreProperties>
</file>